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7" r:id="rId4"/>
    <p:sldId id="279" r:id="rId5"/>
    <p:sldId id="281" r:id="rId6"/>
    <p:sldId id="280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hyperlink" Target="http://data-flair.training/blogs/apache-spark-introduction-spark-comprehensive-tutorial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Spark Interview Questions</a:t>
            </a:r>
            <a:br>
              <a:rPr lang="en-US" dirty="0"/>
            </a:br>
            <a:r>
              <a:rPr lang="en-US" dirty="0"/>
              <a:t>Spark Context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04B9EF4-A60B-4BBD-B7CF-1E7A791F4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11"/>
    </mc:Choice>
    <mc:Fallback>
      <p:transition spd="slow" advTm="11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Spark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 err="1"/>
              <a:t>SparkContext</a:t>
            </a:r>
            <a:r>
              <a:rPr lang="en-US" dirty="0"/>
              <a:t> is a client of Spark’s execution environment.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SparkContext</a:t>
            </a:r>
            <a:r>
              <a:rPr lang="en-US" dirty="0"/>
              <a:t> is the entry point of the spark execution job.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SparkContext</a:t>
            </a:r>
            <a:r>
              <a:rPr lang="en-US" dirty="0"/>
              <a:t> acts as the master of the Spark</a:t>
            </a:r>
            <a:r>
              <a:rPr lang="en-US" dirty="0">
                <a:hlinkClick r:id="rId4"/>
              </a:rPr>
              <a:t> </a:t>
            </a:r>
            <a:r>
              <a:rPr lang="en-US" dirty="0"/>
              <a:t>application.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Spark driver’s first step is to create a </a:t>
            </a:r>
            <a:r>
              <a:rPr lang="en-US" dirty="0" err="1"/>
              <a:t>SparkContext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SparkContext</a:t>
            </a:r>
            <a:r>
              <a:rPr lang="en-US" dirty="0"/>
              <a:t> allows the Spark driver application to access the cluster through a resource manager(e.g. YARN).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SparkContext</a:t>
            </a:r>
            <a:r>
              <a:rPr lang="en-US" dirty="0"/>
              <a:t> is used to create RDDs, accumulators and broadcast variables.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Only one </a:t>
            </a:r>
            <a:r>
              <a:rPr lang="en-US" dirty="0" err="1"/>
              <a:t>SparkContext</a:t>
            </a:r>
            <a:r>
              <a:rPr lang="en-US" dirty="0"/>
              <a:t> may be active per JVM.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96F64C-4FC1-4F59-BA03-A419D1C556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63"/>
    </mc:Choice>
    <mc:Fallback>
      <p:transition spd="slow" advTm="80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Functionalities of Spark Context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6F4A89-383F-4C5F-92AB-1FDE165AABF1}"/>
              </a:ext>
            </a:extLst>
          </p:cNvPr>
          <p:cNvSpPr/>
          <p:nvPr/>
        </p:nvSpPr>
        <p:spPr>
          <a:xfrm>
            <a:off x="4439920" y="1727200"/>
            <a:ext cx="2926080" cy="3108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SparkContext</a:t>
            </a:r>
            <a:r>
              <a:rPr lang="en-US" sz="3200" dirty="0"/>
              <a:t> Functionalities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260993-2328-46D7-A2D4-3F70F09E5DC3}"/>
              </a:ext>
            </a:extLst>
          </p:cNvPr>
          <p:cNvSpPr/>
          <p:nvPr/>
        </p:nvSpPr>
        <p:spPr>
          <a:xfrm>
            <a:off x="1016000" y="1341120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Status of App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A89F6-BE81-4D27-A460-B1A9AA5DCBF8}"/>
              </a:ext>
            </a:extLst>
          </p:cNvPr>
          <p:cNvSpPr/>
          <p:nvPr/>
        </p:nvSpPr>
        <p:spPr>
          <a:xfrm>
            <a:off x="1003300" y="3073162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 cancellation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793D79-DE63-47AF-AEBD-51544C532109}"/>
              </a:ext>
            </a:extLst>
          </p:cNvPr>
          <p:cNvSpPr/>
          <p:nvPr/>
        </p:nvSpPr>
        <p:spPr>
          <a:xfrm>
            <a:off x="1016000" y="4968240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Closure Cleaning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7CB635-194C-400F-A081-EFCAD1E260BC}"/>
              </a:ext>
            </a:extLst>
          </p:cNvPr>
          <p:cNvSpPr/>
          <p:nvPr/>
        </p:nvSpPr>
        <p:spPr>
          <a:xfrm>
            <a:off x="1003300" y="4002802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Various Services interaction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95F83DD-BEA5-47BB-B906-268EF4CC81AF}"/>
              </a:ext>
            </a:extLst>
          </p:cNvPr>
          <p:cNvSpPr/>
          <p:nvPr/>
        </p:nvSpPr>
        <p:spPr>
          <a:xfrm>
            <a:off x="8112760" y="4002802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Stage cancellation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70894D-C0E8-4D4F-A0C5-F11DF0C0970C}"/>
              </a:ext>
            </a:extLst>
          </p:cNvPr>
          <p:cNvSpPr/>
          <p:nvPr/>
        </p:nvSpPr>
        <p:spPr>
          <a:xfrm>
            <a:off x="8112760" y="3048238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Persist/</a:t>
            </a:r>
            <a:r>
              <a:rPr lang="en-US" dirty="0" err="1"/>
              <a:t>UnPersist</a:t>
            </a:r>
            <a:r>
              <a:rPr lang="en-US" dirty="0"/>
              <a:t> RDD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13B1AA-E172-491A-9621-4A4FB5C46D78}"/>
              </a:ext>
            </a:extLst>
          </p:cNvPr>
          <p:cNvSpPr/>
          <p:nvPr/>
        </p:nvSpPr>
        <p:spPr>
          <a:xfrm>
            <a:off x="8112760" y="2194679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Listeners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CA9D22-46F0-45EC-8E3D-4DA32F4B2FEE}"/>
              </a:ext>
            </a:extLst>
          </p:cNvPr>
          <p:cNvSpPr/>
          <p:nvPr/>
        </p:nvSpPr>
        <p:spPr>
          <a:xfrm>
            <a:off x="8031480" y="1331020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Dynamic resource Allocation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C6BDC8-8D1C-476E-89E7-03CBC3E95AD8}"/>
              </a:ext>
            </a:extLst>
          </p:cNvPr>
          <p:cNvSpPr/>
          <p:nvPr/>
        </p:nvSpPr>
        <p:spPr>
          <a:xfrm>
            <a:off x="1016000" y="2174478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configurations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CCB30F-13F7-4302-809B-05F468BDE652}"/>
              </a:ext>
            </a:extLst>
          </p:cNvPr>
          <p:cNvSpPr/>
          <p:nvPr/>
        </p:nvSpPr>
        <p:spPr>
          <a:xfrm>
            <a:off x="8112760" y="4917202"/>
            <a:ext cx="285496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 RDD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7FBDB7-B92F-4B79-8FFD-9B59485E1556}"/>
              </a:ext>
            </a:extLst>
          </p:cNvPr>
          <p:cNvCxnSpPr>
            <a:endCxn id="6" idx="3"/>
          </p:cNvCxnSpPr>
          <p:nvPr/>
        </p:nvCxnSpPr>
        <p:spPr>
          <a:xfrm flipH="1" flipV="1">
            <a:off x="3870960" y="1615440"/>
            <a:ext cx="568960" cy="159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3FEE01-2DA8-4A75-92FE-136DC9C5E1D1}"/>
              </a:ext>
            </a:extLst>
          </p:cNvPr>
          <p:cNvCxnSpPr>
            <a:cxnSpLocks/>
            <a:endCxn id="14" idx="3"/>
          </p:cNvCxnSpPr>
          <p:nvPr/>
        </p:nvCxnSpPr>
        <p:spPr>
          <a:xfrm flipH="1" flipV="1">
            <a:off x="3870960" y="2448798"/>
            <a:ext cx="556260" cy="7617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59EC80-3B94-4EFB-A1E3-92B2F683394F}"/>
              </a:ext>
            </a:extLst>
          </p:cNvPr>
          <p:cNvCxnSpPr/>
          <p:nvPr/>
        </p:nvCxnSpPr>
        <p:spPr>
          <a:xfrm flipH="1">
            <a:off x="3883660" y="3281680"/>
            <a:ext cx="543560" cy="658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EB146F-DB44-45E3-8235-9EC15F0C4D21}"/>
              </a:ext>
            </a:extLst>
          </p:cNvPr>
          <p:cNvCxnSpPr>
            <a:stCxn id="5" idx="1"/>
            <a:endCxn id="9" idx="3"/>
          </p:cNvCxnSpPr>
          <p:nvPr/>
        </p:nvCxnSpPr>
        <p:spPr>
          <a:xfrm flipH="1">
            <a:off x="3858260" y="3281680"/>
            <a:ext cx="581660" cy="995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814B40-3EEF-43E8-9B6F-B2380CDB7EAF}"/>
              </a:ext>
            </a:extLst>
          </p:cNvPr>
          <p:cNvCxnSpPr>
            <a:stCxn id="5" idx="1"/>
            <a:endCxn id="8" idx="3"/>
          </p:cNvCxnSpPr>
          <p:nvPr/>
        </p:nvCxnSpPr>
        <p:spPr>
          <a:xfrm flipH="1">
            <a:off x="3870960" y="3281680"/>
            <a:ext cx="568960" cy="196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1AAB022-DC37-4986-8FD9-1EC7CDCA9EE2}"/>
              </a:ext>
            </a:extLst>
          </p:cNvPr>
          <p:cNvCxnSpPr>
            <a:stCxn id="5" idx="3"/>
          </p:cNvCxnSpPr>
          <p:nvPr/>
        </p:nvCxnSpPr>
        <p:spPr>
          <a:xfrm flipV="1">
            <a:off x="7366000" y="1605340"/>
            <a:ext cx="665480" cy="1676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964B0D0-DA72-4083-8E8C-70210E26FEF3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7366000" y="2468999"/>
            <a:ext cx="746760" cy="8126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9AAC980-F2AE-413A-81BA-E9BBDFD20B69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7366000" y="3281680"/>
            <a:ext cx="746760" cy="40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8F66F5-2AFB-487E-A208-BEE4CBE23E12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7366000" y="3281680"/>
            <a:ext cx="746760" cy="995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481E938-E6FB-4708-B043-599CE52F9261}"/>
              </a:ext>
            </a:extLst>
          </p:cNvPr>
          <p:cNvCxnSpPr>
            <a:stCxn id="5" idx="3"/>
            <a:endCxn id="15" idx="1"/>
          </p:cNvCxnSpPr>
          <p:nvPr/>
        </p:nvCxnSpPr>
        <p:spPr>
          <a:xfrm>
            <a:off x="7366000" y="3281680"/>
            <a:ext cx="746760" cy="1909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B8ABC5-1E11-4E9D-A095-9CE9C8FC5A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3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78"/>
    </mc:Choice>
    <mc:Fallback>
      <p:transition spd="slow" advTm="29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2956242"/>
            <a:ext cx="10622280" cy="3901758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Current status : Through components like </a:t>
            </a:r>
            <a:r>
              <a:rPr lang="en-US" sz="2400" dirty="0" err="1"/>
              <a:t>SparkEnv</a:t>
            </a:r>
            <a:r>
              <a:rPr lang="en-US" sz="2400" dirty="0"/>
              <a:t> and </a:t>
            </a:r>
            <a:r>
              <a:rPr lang="en-US" sz="2400" dirty="0" err="1"/>
              <a:t>SparkConf</a:t>
            </a:r>
            <a:r>
              <a:rPr lang="en-US" sz="2400" dirty="0"/>
              <a:t>, track the status of the running Application.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Add different configurations like Master </a:t>
            </a:r>
            <a:r>
              <a:rPr lang="en-US" sz="2400" dirty="0" err="1"/>
              <a:t>URL,App-Name,encryption</a:t>
            </a:r>
            <a:r>
              <a:rPr lang="en-US" sz="2400" dirty="0"/>
              <a:t>/decryption etc.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Job cancellation by requests </a:t>
            </a:r>
            <a:r>
              <a:rPr lang="en-US" sz="2400" dirty="0" err="1"/>
              <a:t>DAGScheduler</a:t>
            </a:r>
            <a:r>
              <a:rPr lang="en-US" sz="2400" dirty="0"/>
              <a:t> to drop a Spark job.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81985F-6AA1-4B77-987D-7E005A8DD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" y="0"/>
            <a:ext cx="9534525" cy="283051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2F1A687-358F-4506-B5D6-456D743A61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19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77"/>
    </mc:Choice>
    <mc:Fallback>
      <p:transition spd="slow" advTm="55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/>
              <a:t>What is Spark Context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2915285"/>
            <a:ext cx="10612120" cy="40744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4. Accessing services like </a:t>
            </a:r>
            <a:r>
              <a:rPr lang="en-US" sz="2400" dirty="0" err="1">
                <a:highlight>
                  <a:srgbClr val="FFFF00"/>
                </a:highlight>
              </a:rPr>
              <a:t>TaskScheduler</a:t>
            </a:r>
            <a:r>
              <a:rPr lang="en-US" sz="2400" dirty="0">
                <a:highlight>
                  <a:srgbClr val="FFFF00"/>
                </a:highlight>
              </a:rPr>
              <a:t>, </a:t>
            </a:r>
            <a:r>
              <a:rPr lang="en-US" sz="2400" dirty="0" err="1">
                <a:highlight>
                  <a:srgbClr val="FFFF00"/>
                </a:highlight>
              </a:rPr>
              <a:t>LiveListenBus</a:t>
            </a:r>
            <a:r>
              <a:rPr lang="en-US" sz="2400" dirty="0">
                <a:highlight>
                  <a:srgbClr val="FFFF00"/>
                </a:highlight>
              </a:rPr>
              <a:t>, </a:t>
            </a:r>
            <a:r>
              <a:rPr lang="en-US" sz="2400" dirty="0" err="1">
                <a:highlight>
                  <a:srgbClr val="FFFF00"/>
                </a:highlight>
              </a:rPr>
              <a:t>BlockManager</a:t>
            </a:r>
            <a:r>
              <a:rPr lang="en-US" sz="2400" dirty="0">
                <a:highlight>
                  <a:srgbClr val="FFFF00"/>
                </a:highlight>
              </a:rPr>
              <a:t>, </a:t>
            </a:r>
            <a:r>
              <a:rPr lang="en-US" sz="2400" dirty="0" err="1">
                <a:highlight>
                  <a:srgbClr val="FFFF00"/>
                </a:highlight>
              </a:rPr>
              <a:t>SchedulerBackend</a:t>
            </a:r>
            <a:r>
              <a:rPr lang="en-US" sz="2400" dirty="0">
                <a:highlight>
                  <a:srgbClr val="FFFF00"/>
                </a:highlight>
              </a:rPr>
              <a:t>, </a:t>
            </a:r>
            <a:r>
              <a:rPr lang="en-US" sz="2400" dirty="0" err="1">
                <a:highlight>
                  <a:srgbClr val="FFFF00"/>
                </a:highlight>
              </a:rPr>
              <a:t>ShuffelManager</a:t>
            </a:r>
            <a:r>
              <a:rPr lang="en-US" sz="2400" dirty="0"/>
              <a:t> and the optional </a:t>
            </a:r>
            <a:r>
              <a:rPr lang="en-US" sz="2400" dirty="0" err="1"/>
              <a:t>ContextCleaner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5. Spark cleanups the closure every time an Action occurs, i.e. the body of Action before it is serialized and sent over the wire to execute.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6. It also provides the following method as the developer API for dynamic allocation of executors: </a:t>
            </a:r>
            <a:r>
              <a:rPr lang="en-US" sz="2400" dirty="0" err="1">
                <a:highlight>
                  <a:srgbClr val="FFFF00"/>
                </a:highlight>
              </a:rPr>
              <a:t>requestExecutors</a:t>
            </a:r>
            <a:r>
              <a:rPr lang="en-US" sz="2400" dirty="0">
                <a:highlight>
                  <a:srgbClr val="FFFF00"/>
                </a:highlight>
              </a:rPr>
              <a:t>, </a:t>
            </a:r>
            <a:r>
              <a:rPr lang="en-US" sz="2400" dirty="0" err="1">
                <a:highlight>
                  <a:srgbClr val="FFFF00"/>
                </a:highlight>
              </a:rPr>
              <a:t>killExecutors</a:t>
            </a:r>
            <a:r>
              <a:rPr lang="en-US" sz="2400" dirty="0">
                <a:highlight>
                  <a:srgbClr val="FFFF00"/>
                </a:highlight>
              </a:rPr>
              <a:t>, </a:t>
            </a:r>
            <a:r>
              <a:rPr lang="en-US" sz="2400" dirty="0" err="1">
                <a:highlight>
                  <a:srgbClr val="FFFF00"/>
                </a:highlight>
              </a:rPr>
              <a:t>requestTotalExecutors</a:t>
            </a:r>
            <a:r>
              <a:rPr lang="en-US" sz="2400" dirty="0">
                <a:highlight>
                  <a:srgbClr val="FFFF00"/>
                </a:highlight>
              </a:rPr>
              <a:t>, </a:t>
            </a:r>
            <a:r>
              <a:rPr lang="en-US" sz="2400" dirty="0" err="1">
                <a:highlight>
                  <a:srgbClr val="FFFF00"/>
                </a:highlight>
              </a:rPr>
              <a:t>getExecutorIds</a:t>
            </a:r>
            <a:r>
              <a:rPr lang="en-US" sz="2400" dirty="0"/>
              <a:t>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A07B10-C18D-4C36-98CB-8F736A6CB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" y="0"/>
            <a:ext cx="9534525" cy="283051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F8B0A7-3D51-4E92-B47C-3B29A82AF8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2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76"/>
    </mc:Choice>
    <mc:Fallback>
      <p:transition spd="slow" advTm="67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/>
              <a:t>What is Spark Context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2915285"/>
            <a:ext cx="10612120" cy="407447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7. Register a custom </a:t>
            </a:r>
            <a:r>
              <a:rPr lang="en-US" sz="2400" dirty="0" err="1"/>
              <a:t>SparkListenerInterface</a:t>
            </a:r>
            <a:r>
              <a:rPr lang="en-US" sz="2400" dirty="0"/>
              <a:t> with the help of </a:t>
            </a:r>
            <a:r>
              <a:rPr lang="en-US" sz="2400" dirty="0" err="1">
                <a:highlight>
                  <a:srgbClr val="FFFF00"/>
                </a:highlight>
              </a:rPr>
              <a:t>addSparkListener</a:t>
            </a:r>
            <a:r>
              <a:rPr lang="en-US" sz="2400" dirty="0"/>
              <a:t> method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8. Persist RDD – calling the method persist() on RDDs.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9. Stage Cancellation – </a:t>
            </a:r>
            <a:r>
              <a:rPr lang="en-US" sz="2400" dirty="0" err="1"/>
              <a:t>cancleStage</a:t>
            </a:r>
            <a:r>
              <a:rPr lang="en-US" sz="2400" dirty="0"/>
              <a:t> by requesting </a:t>
            </a:r>
            <a:r>
              <a:rPr lang="en-US" sz="2400" dirty="0" err="1"/>
              <a:t>DAGScheduler</a:t>
            </a:r>
            <a:r>
              <a:rPr lang="en-US" sz="2400" dirty="0"/>
              <a:t> to drop a Spark stage.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10. Access Persisted RDDS - </a:t>
            </a:r>
            <a:r>
              <a:rPr lang="en-US" sz="2400" dirty="0" err="1">
                <a:highlight>
                  <a:srgbClr val="FFFF00"/>
                </a:highlight>
              </a:rPr>
              <a:t>getPersistentRDDs</a:t>
            </a:r>
            <a:r>
              <a:rPr lang="en-US" sz="2400" dirty="0"/>
              <a:t> gives the collection of RDDs which are persisted.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A07B10-C18D-4C36-98CB-8F736A6CB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" y="0"/>
            <a:ext cx="9534525" cy="283051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7C876EA-4CF1-40E2-97C7-42A280632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05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392"/>
    </mc:Choice>
    <mc:Fallback>
      <p:transition spd="slow" advTm="85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FDE0FA-11A8-44BE-A535-6D3C90FBC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1"/>
    </mc:Choice>
    <mc:Fallback>
      <p:transition spd="slow" advTm="4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120</Words>
  <Application>Microsoft Office PowerPoint</Application>
  <PresentationFormat>Widescreen</PresentationFormat>
  <Paragraphs>51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Spark Interview Questions Spark Context</vt:lpstr>
      <vt:lpstr>What is Spark Context</vt:lpstr>
      <vt:lpstr>Functionalities of Spark Context</vt:lpstr>
      <vt:lpstr>PowerPoint Presentation</vt:lpstr>
      <vt:lpstr>What is Spark Context</vt:lpstr>
      <vt:lpstr>What is Spark Context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76</cp:revision>
  <dcterms:created xsi:type="dcterms:W3CDTF">2018-12-28T03:34:44Z</dcterms:created>
  <dcterms:modified xsi:type="dcterms:W3CDTF">2018-12-30T08:17:24Z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